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5B5"/>
    <a:srgbClr val="F38A8A"/>
    <a:srgbClr val="FEDADA"/>
    <a:srgbClr val="FF2D1D"/>
    <a:srgbClr val="CC00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81" autoAdjust="0"/>
    <p:restoredTop sz="94660"/>
  </p:normalViewPr>
  <p:slideViewPr>
    <p:cSldViewPr snapToGrid="0">
      <p:cViewPr varScale="1">
        <p:scale>
          <a:sx n="19" d="100"/>
          <a:sy n="19" d="100"/>
        </p:scale>
        <p:origin x="1598" y="16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1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36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3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47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4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28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3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24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30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4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5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1885C-D574-4DCE-A9E8-8F55BD650D30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4FFD9-4F8D-4707-A73C-2A7001782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52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10" Type="http://schemas.openxmlformats.org/officeDocument/2006/relationships/image" Target="../media/image9.png"/><Relationship Id="rId19" Type="http://schemas.openxmlformats.org/officeDocument/2006/relationships/image" Target="../media/image18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6" name="Table 85">
            <a:extLst>
              <a:ext uri="{FF2B5EF4-FFF2-40B4-BE49-F238E27FC236}">
                <a16:creationId xmlns:a16="http://schemas.microsoft.com/office/drawing/2014/main" id="{A7781719-4A64-48C3-7472-DF5AAFA42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842847"/>
              </p:ext>
            </p:extLst>
          </p:nvPr>
        </p:nvGraphicFramePr>
        <p:xfrm>
          <a:off x="34007470" y="162137"/>
          <a:ext cx="811198" cy="2534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198">
                  <a:extLst>
                    <a:ext uri="{9D8B030D-6E8A-4147-A177-3AD203B41FA5}">
                      <a16:colId xmlns:a16="http://schemas.microsoft.com/office/drawing/2014/main" val="3071380886"/>
                    </a:ext>
                  </a:extLst>
                </a:gridCol>
              </a:tblGrid>
              <a:tr h="25343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C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41810"/>
                  </a:ext>
                </a:extLst>
              </a:tr>
            </a:tbl>
          </a:graphicData>
        </a:graphic>
      </p:graphicFrame>
      <p:graphicFrame>
        <p:nvGraphicFramePr>
          <p:cNvPr id="85" name="Table 84">
            <a:extLst>
              <a:ext uri="{FF2B5EF4-FFF2-40B4-BE49-F238E27FC236}">
                <a16:creationId xmlns:a16="http://schemas.microsoft.com/office/drawing/2014/main" id="{FAFA743E-486F-8941-1160-BA14E84A1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5150640"/>
              </p:ext>
            </p:extLst>
          </p:nvPr>
        </p:nvGraphicFramePr>
        <p:xfrm>
          <a:off x="8763219" y="186622"/>
          <a:ext cx="811198" cy="2488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198">
                  <a:extLst>
                    <a:ext uri="{9D8B030D-6E8A-4147-A177-3AD203B41FA5}">
                      <a16:colId xmlns:a16="http://schemas.microsoft.com/office/drawing/2014/main" val="3071380886"/>
                    </a:ext>
                  </a:extLst>
                </a:gridCol>
              </a:tblGrid>
              <a:tr h="24883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C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41810"/>
                  </a:ext>
                </a:extLst>
              </a:tr>
            </a:tbl>
          </a:graphicData>
        </a:graphic>
      </p:graphicFrame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58866D35-C160-E74F-7AB2-C79CCC84F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498233"/>
              </p:ext>
            </p:extLst>
          </p:nvPr>
        </p:nvGraphicFramePr>
        <p:xfrm>
          <a:off x="215805" y="186621"/>
          <a:ext cx="43434760" cy="2489567"/>
        </p:xfrm>
        <a:graphic>
          <a:graphicData uri="http://schemas.openxmlformats.org/drawingml/2006/table">
            <a:tbl>
              <a:tblPr/>
              <a:tblGrid>
                <a:gridCol w="43434760">
                  <a:extLst>
                    <a:ext uri="{9D8B030D-6E8A-4147-A177-3AD203B41FA5}">
                      <a16:colId xmlns:a16="http://schemas.microsoft.com/office/drawing/2014/main" val="3869147129"/>
                    </a:ext>
                  </a:extLst>
                </a:gridCol>
              </a:tblGrid>
              <a:tr h="248956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mpd="sng">
                      <a:solidFill>
                        <a:srgbClr val="C00000"/>
                      </a:solidFill>
                      <a:prstDash val="solid"/>
                    </a:lnL>
                    <a:lnR w="57150" cmpd="sng">
                      <a:solidFill>
                        <a:srgbClr val="C00000"/>
                      </a:solidFill>
                      <a:prstDash val="solid"/>
                    </a:lnR>
                    <a:lnT w="57150" cmpd="sng">
                      <a:solidFill>
                        <a:srgbClr val="C00000"/>
                      </a:solidFill>
                      <a:prstDash val="solid"/>
                    </a:lnT>
                    <a:lnB w="57150" cmpd="sng">
                      <a:solidFill>
                        <a:srgbClr val="C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19527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9BE63FB-83DC-D66B-1C9A-1A25578499F4}"/>
              </a:ext>
            </a:extLst>
          </p:cNvPr>
          <p:cNvSpPr txBox="1"/>
          <p:nvPr/>
        </p:nvSpPr>
        <p:spPr>
          <a:xfrm>
            <a:off x="15679571" y="49362"/>
            <a:ext cx="12933045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Dynamic Brake Light</a:t>
            </a:r>
          </a:p>
          <a:p>
            <a:pPr algn="ctr"/>
            <a:r>
              <a:rPr lang="en-US" sz="5400" dirty="0"/>
              <a:t>By The Light Brakers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4121CD-4AB8-7DFB-2ED0-88C1705FB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0785" y="458124"/>
            <a:ext cx="2534914" cy="1944394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00CC02-D5B0-B917-3107-AFC64921A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212510"/>
              </p:ext>
            </p:extLst>
          </p:nvPr>
        </p:nvGraphicFramePr>
        <p:xfrm>
          <a:off x="33128830" y="23781321"/>
          <a:ext cx="10501009" cy="6901295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501009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22902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Gantt Chart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567226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4171816-B24F-747B-5181-28319EFD19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347264"/>
              </p:ext>
            </p:extLst>
          </p:nvPr>
        </p:nvGraphicFramePr>
        <p:xfrm>
          <a:off x="33091656" y="14710308"/>
          <a:ext cx="10558909" cy="887326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558909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273137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Bill of Materials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BB5B5"/>
                        </a:gs>
                        <a:gs pos="47000">
                          <a:srgbClr val="FBB5B5"/>
                        </a:gs>
                        <a:gs pos="100000">
                          <a:srgbClr val="FEDADA"/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76001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7BB03A3-1FC5-A6E4-5E5F-B1908E228D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302597"/>
              </p:ext>
            </p:extLst>
          </p:nvPr>
        </p:nvGraphicFramePr>
        <p:xfrm>
          <a:off x="33059792" y="2826481"/>
          <a:ext cx="10590773" cy="7426278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590773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128042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Future Addons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F2D1D"/>
                        </a:gs>
                        <a:gs pos="71000">
                          <a:srgbClr val="FBB5B5"/>
                        </a:gs>
                        <a:gs pos="100000">
                          <a:srgbClr val="FEDADA"/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6298236">
                <a:tc>
                  <a:txBody>
                    <a:bodyPr/>
                    <a:lstStyle/>
                    <a:p>
                      <a:pPr algn="ctr"/>
                      <a:r>
                        <a:rPr lang="en-US" sz="5400" b="1" dirty="0"/>
                        <a:t>Auto-Charging</a:t>
                      </a:r>
                    </a:p>
                    <a:p>
                      <a:pPr algn="ctr"/>
                      <a:r>
                        <a:rPr lang="en-US" sz="4800" dirty="0"/>
                        <a:t>Implement auto-charging, where the peddling of the bike charges the brake light</a:t>
                      </a:r>
                    </a:p>
                    <a:p>
                      <a:pPr algn="ctr"/>
                      <a:r>
                        <a:rPr lang="en-US" sz="5400" b="1" dirty="0"/>
                        <a:t>Upgraded Display</a:t>
                      </a:r>
                    </a:p>
                    <a:p>
                      <a:pPr algn="ctr"/>
                      <a:r>
                        <a:rPr lang="en-US" sz="4800" b="0" dirty="0"/>
                        <a:t>Add more customizable options to the display module</a:t>
                      </a:r>
                    </a:p>
                    <a:p>
                      <a:pPr algn="ctr"/>
                      <a:endParaRPr lang="en-US" sz="48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3935466-6978-60CE-BA85-CE7B418506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3890171"/>
              </p:ext>
            </p:extLst>
          </p:nvPr>
        </p:nvGraphicFramePr>
        <p:xfrm>
          <a:off x="33128830" y="30812656"/>
          <a:ext cx="10490630" cy="1809467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490630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561267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Acknowledgements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2D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1169387">
                <a:tc>
                  <a:txBody>
                    <a:bodyPr/>
                    <a:lstStyle/>
                    <a:p>
                      <a:r>
                        <a:rPr lang="en-US" sz="3200" dirty="0"/>
                        <a:t>We would like to thank our TA Liza Gunther, and our professors Tim </a:t>
                      </a:r>
                      <a:r>
                        <a:rPr lang="en-US" sz="3200" dirty="0" err="1"/>
                        <a:t>Swettlen</a:t>
                      </a:r>
                      <a:r>
                        <a:rPr lang="en-US" sz="3200" dirty="0"/>
                        <a:t>, Rylee Beach, and Kevin Hallquist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80F2E44-263E-850C-2D29-346C909AD3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973757"/>
              </p:ext>
            </p:extLst>
          </p:nvPr>
        </p:nvGraphicFramePr>
        <p:xfrm>
          <a:off x="11180373" y="20067814"/>
          <a:ext cx="10690087" cy="12475496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90087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411124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Block Diagrams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110643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7C11D3E2-6E07-7A2B-B9E8-0ED9BADA66DB}"/>
              </a:ext>
            </a:extLst>
          </p:cNvPr>
          <p:cNvSpPr txBox="1"/>
          <p:nvPr/>
        </p:nvSpPr>
        <p:spPr>
          <a:xfrm>
            <a:off x="15233361" y="21456068"/>
            <a:ext cx="27724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Brake Light</a:t>
            </a:r>
          </a:p>
        </p:txBody>
      </p:sp>
      <p:pic>
        <p:nvPicPr>
          <p:cNvPr id="13" name="Picture 12" descr="A diagram of a device&#10;&#10;AI-generated content may be incorrect.">
            <a:extLst>
              <a:ext uri="{FF2B5EF4-FFF2-40B4-BE49-F238E27FC236}">
                <a16:creationId xmlns:a16="http://schemas.microsoft.com/office/drawing/2014/main" id="{B30A2D63-C372-7E66-E16B-F9B088750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3224" y="22381765"/>
            <a:ext cx="9120376" cy="3958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ACBDB20-8C53-A88F-D085-D449519E10A8}"/>
              </a:ext>
            </a:extLst>
          </p:cNvPr>
          <p:cNvSpPr txBox="1"/>
          <p:nvPr/>
        </p:nvSpPr>
        <p:spPr>
          <a:xfrm>
            <a:off x="14664858" y="26783593"/>
            <a:ext cx="38325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Display Module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67E78CD-A7C9-6BBC-0B4A-34316EA7E6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599496"/>
              </p:ext>
            </p:extLst>
          </p:nvPr>
        </p:nvGraphicFramePr>
        <p:xfrm>
          <a:off x="22146094" y="8880890"/>
          <a:ext cx="10642375" cy="10887512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42375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482855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Display Module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9404657">
                <a:tc>
                  <a:txBody>
                    <a:bodyPr/>
                    <a:lstStyle/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ABBD4C72-87AA-7037-8C45-252F1326A2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140727"/>
              </p:ext>
            </p:extLst>
          </p:nvPr>
        </p:nvGraphicFramePr>
        <p:xfrm>
          <a:off x="11180374" y="8874553"/>
          <a:ext cx="10652912" cy="10893849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52912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480233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Brake Light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8A8A"/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9413616">
                <a:tc>
                  <a:txBody>
                    <a:bodyPr/>
                    <a:lstStyle/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DA330D14-0266-EA11-A2C0-048D460437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552025"/>
              </p:ext>
            </p:extLst>
          </p:nvPr>
        </p:nvGraphicFramePr>
        <p:xfrm>
          <a:off x="233960" y="13133831"/>
          <a:ext cx="10665200" cy="10887512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65200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546954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Components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9340558">
                <a:tc>
                  <a:txBody>
                    <a:bodyPr/>
                    <a:lstStyle/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E46EDEC-3E01-9ADF-32FC-FBC5030C9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915076"/>
              </p:ext>
            </p:extLst>
          </p:nvPr>
        </p:nvGraphicFramePr>
        <p:xfrm>
          <a:off x="271741" y="24168223"/>
          <a:ext cx="10627420" cy="8375087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27420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669060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Software Flow Chart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6706027">
                <a:tc>
                  <a:txBody>
                    <a:bodyPr/>
                    <a:lstStyle/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922CA82-320F-6804-46AD-7C3085CE93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959770"/>
              </p:ext>
            </p:extLst>
          </p:nvPr>
        </p:nvGraphicFramePr>
        <p:xfrm>
          <a:off x="240624" y="8553998"/>
          <a:ext cx="10665200" cy="4373229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65200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158917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Project Goals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38A8A"/>
                        </a:gs>
                        <a:gs pos="50000">
                          <a:srgbClr val="FBB5B5"/>
                        </a:gs>
                        <a:gs pos="100000">
                          <a:srgbClr val="FEDADA"/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3214312">
                <a:tc>
                  <a:txBody>
                    <a:bodyPr/>
                    <a:lstStyle/>
                    <a:p>
                      <a:pPr algn="ctr"/>
                      <a:r>
                        <a:rPr lang="en-US" sz="5400" dirty="0"/>
                        <a:t>Design and develop an original idea that can improve safety in the biking community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6BDAFA2F-1321-52C9-A189-D209BAEEB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700531"/>
              </p:ext>
            </p:extLst>
          </p:nvPr>
        </p:nvGraphicFramePr>
        <p:xfrm>
          <a:off x="240625" y="2855384"/>
          <a:ext cx="10658536" cy="557784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58536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883869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Inspiration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F2D1D"/>
                        </a:gs>
                        <a:gs pos="66000">
                          <a:srgbClr val="FBB5B5"/>
                        </a:gs>
                        <a:gs pos="100000">
                          <a:srgbClr val="FEDADA"/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3058416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4800" dirty="0"/>
                        <a:t>Bikes generally don’t have a brake light indicating when the cyclist is braking</a:t>
                      </a:r>
                    </a:p>
                    <a:p>
                      <a:endParaRPr lang="en-US" sz="4800" dirty="0">
                        <a:cs typeface="Arial"/>
                      </a:endParaRP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4800" dirty="0"/>
                        <a:t>Congested bike lanes can reduce the rider’s reaction time, leading to crashes</a:t>
                      </a:r>
                    </a:p>
                    <a:p>
                      <a:endParaRPr lang="en-US" sz="48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89E8C866-E0AB-EF1C-68F7-30F1ED54EC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906939"/>
              </p:ext>
            </p:extLst>
          </p:nvPr>
        </p:nvGraphicFramePr>
        <p:xfrm>
          <a:off x="33059792" y="10450512"/>
          <a:ext cx="10617861" cy="3987166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17861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055760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Challenges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2889886">
                <a:tc>
                  <a:txBody>
                    <a:bodyPr/>
                    <a:lstStyle/>
                    <a:p>
                      <a:pPr marL="685800" indent="-685800">
                        <a:buFont typeface="Arial" panose="020B0604020202020204" pitchFamily="34" charset="0"/>
                        <a:buChar char="•"/>
                      </a:pPr>
                      <a:r>
                        <a:rPr lang="en-US" sz="5400" dirty="0"/>
                        <a:t>Non-functioning devices</a:t>
                      </a:r>
                    </a:p>
                    <a:p>
                      <a:pPr marL="685800" indent="-685800">
                        <a:buFont typeface="Arial" panose="020B0604020202020204" pitchFamily="34" charset="0"/>
                        <a:buChar char="•"/>
                      </a:pPr>
                      <a:r>
                        <a:rPr lang="en-US" sz="5400" dirty="0"/>
                        <a:t>Learning new software/hardware</a:t>
                      </a:r>
                    </a:p>
                    <a:p>
                      <a:pPr marL="685800" indent="-685800">
                        <a:buFont typeface="Arial" panose="020B0604020202020204" pitchFamily="34" charset="0"/>
                        <a:buChar char="•"/>
                      </a:pPr>
                      <a:r>
                        <a:rPr lang="en-US" sz="5400" dirty="0"/>
                        <a:t>Short development time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0DAAE12A-B2BF-BA9C-5A31-6A1BFB809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95694"/>
              </p:ext>
            </p:extLst>
          </p:nvPr>
        </p:nvGraphicFramePr>
        <p:xfrm>
          <a:off x="11165306" y="2826481"/>
          <a:ext cx="21594215" cy="5833379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1594215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307857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Team Members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FF2D1D"/>
                        </a:gs>
                        <a:gs pos="68000">
                          <a:srgbClr val="FBB5B5"/>
                        </a:gs>
                        <a:gs pos="100000">
                          <a:srgbClr val="FEDADA"/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4525522">
                <a:tc>
                  <a:txBody>
                    <a:bodyPr/>
                    <a:lstStyle/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  <a:p>
                      <a:pPr algn="ctr"/>
                      <a:endParaRPr lang="en-US" sz="4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pic>
        <p:nvPicPr>
          <p:cNvPr id="27" name="Picture 26" descr="A person smiling for a picture&#10;&#10;AI-generated content may be incorrect.">
            <a:extLst>
              <a:ext uri="{FF2B5EF4-FFF2-40B4-BE49-F238E27FC236}">
                <a16:creationId xmlns:a16="http://schemas.microsoft.com/office/drawing/2014/main" id="{DAF96B5C-533C-610A-949C-270A4DADA0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000" r="-667" b="9817"/>
          <a:stretch>
            <a:fillRect/>
          </a:stretch>
        </p:blipFill>
        <p:spPr>
          <a:xfrm>
            <a:off x="13217795" y="4433554"/>
            <a:ext cx="2684419" cy="2855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 descr="A person standing in front of a brick wall&#10;&#10;AI-generated content may be incorrect.">
            <a:extLst>
              <a:ext uri="{FF2B5EF4-FFF2-40B4-BE49-F238E27FC236}">
                <a16:creationId xmlns:a16="http://schemas.microsoft.com/office/drawing/2014/main" id="{F9C4CD79-6577-6578-9C06-52CBD998620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286" t="9078" r="10000" b="38358"/>
          <a:stretch>
            <a:fillRect/>
          </a:stretch>
        </p:blipFill>
        <p:spPr>
          <a:xfrm>
            <a:off x="18053017" y="4411520"/>
            <a:ext cx="2804163" cy="2855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 descr="A person holding a cat&#10;&#10;AI-generated content may be incorrect.">
            <a:extLst>
              <a:ext uri="{FF2B5EF4-FFF2-40B4-BE49-F238E27FC236}">
                <a16:creationId xmlns:a16="http://schemas.microsoft.com/office/drawing/2014/main" id="{237DB6FD-71A1-CEE8-42E5-B5EA715021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31935" y="4393746"/>
            <a:ext cx="2953245" cy="2855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9" descr="A person holding a certificate&#10;&#10;AI-generated content may be incorrect.">
            <a:extLst>
              <a:ext uri="{FF2B5EF4-FFF2-40B4-BE49-F238E27FC236}">
                <a16:creationId xmlns:a16="http://schemas.microsoft.com/office/drawing/2014/main" id="{147C8B95-65D3-C630-06C4-CA6B23A20C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11" t="8389" r="24274" b="52109"/>
          <a:stretch>
            <a:fillRect/>
          </a:stretch>
        </p:blipFill>
        <p:spPr>
          <a:xfrm>
            <a:off x="27796540" y="4433554"/>
            <a:ext cx="3351892" cy="2833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311C903-0E4E-1263-D8A8-EDFF0BBCE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4804819"/>
              </p:ext>
            </p:extLst>
          </p:nvPr>
        </p:nvGraphicFramePr>
        <p:xfrm>
          <a:off x="22157531" y="20067813"/>
          <a:ext cx="10601990" cy="12497005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601990">
                  <a:extLst>
                    <a:ext uri="{9D8B030D-6E8A-4147-A177-3AD203B41FA5}">
                      <a16:colId xmlns:a16="http://schemas.microsoft.com/office/drawing/2014/main" val="1694236673"/>
                    </a:ext>
                  </a:extLst>
                </a:gridCol>
              </a:tblGrid>
              <a:tr h="1337460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Testing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CC0000">
                            <a:tint val="66000"/>
                            <a:satMod val="160000"/>
                          </a:srgbClr>
                        </a:gs>
                        <a:gs pos="50000">
                          <a:srgbClr val="CC0000">
                            <a:tint val="44500"/>
                            <a:satMod val="160000"/>
                          </a:srgbClr>
                        </a:gs>
                        <a:gs pos="100000">
                          <a:srgbClr val="CC0000">
                            <a:tint val="23500"/>
                            <a:satMod val="160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715950"/>
                  </a:ext>
                </a:extLst>
              </a:tr>
              <a:tr h="1115954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  <a:alpha val="34118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473820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F5DDD813-CD58-34BF-E230-264989959D9A}"/>
              </a:ext>
            </a:extLst>
          </p:cNvPr>
          <p:cNvSpPr txBox="1"/>
          <p:nvPr/>
        </p:nvSpPr>
        <p:spPr>
          <a:xfrm>
            <a:off x="12663013" y="7504209"/>
            <a:ext cx="3793982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Rowan McCune</a:t>
            </a:r>
          </a:p>
          <a:p>
            <a:pPr algn="ctr"/>
            <a:r>
              <a:rPr lang="en-US" sz="2800" dirty="0"/>
              <a:t>Electrical Engineering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F8EFD4-D285-138B-7861-152D7A6E5585}"/>
              </a:ext>
            </a:extLst>
          </p:cNvPr>
          <p:cNvSpPr txBox="1"/>
          <p:nvPr/>
        </p:nvSpPr>
        <p:spPr>
          <a:xfrm>
            <a:off x="17668865" y="7546937"/>
            <a:ext cx="3423499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/>
              <a:t>Jacob Nguyen</a:t>
            </a:r>
          </a:p>
          <a:p>
            <a:pPr algn="ctr"/>
            <a:r>
              <a:rPr lang="en-US" sz="2800" dirty="0"/>
              <a:t>Electrical Engineering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16C506-ED1B-2960-1A00-EBD7953D06E8}"/>
              </a:ext>
            </a:extLst>
          </p:cNvPr>
          <p:cNvSpPr txBox="1"/>
          <p:nvPr/>
        </p:nvSpPr>
        <p:spPr>
          <a:xfrm>
            <a:off x="22066901" y="7442653"/>
            <a:ext cx="462967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Mitchell Vallis</a:t>
            </a:r>
          </a:p>
          <a:p>
            <a:pPr algn="ctr"/>
            <a:r>
              <a:rPr lang="en-US" sz="3200" dirty="0"/>
              <a:t>Electrical Engineering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5DBD12-965C-D1A5-AC74-B68B9FD8F3A7}"/>
              </a:ext>
            </a:extLst>
          </p:cNvPr>
          <p:cNvSpPr txBox="1"/>
          <p:nvPr/>
        </p:nvSpPr>
        <p:spPr>
          <a:xfrm>
            <a:off x="27179344" y="7488511"/>
            <a:ext cx="4629673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/>
              <a:t>Roman Tagliola</a:t>
            </a:r>
          </a:p>
          <a:p>
            <a:pPr algn="ctr"/>
            <a:r>
              <a:rPr lang="en-US" sz="3200" dirty="0"/>
              <a:t>Aerospace Engineering</a:t>
            </a:r>
          </a:p>
          <a:p>
            <a:pPr algn="ctr"/>
            <a:endParaRPr lang="en-US" dirty="0"/>
          </a:p>
        </p:txBody>
      </p:sp>
      <p:pic>
        <p:nvPicPr>
          <p:cNvPr id="38" name="Picture 37" descr="A red circuit board with white text&#10;&#10;AI-generated content may be incorrect.">
            <a:extLst>
              <a:ext uri="{FF2B5EF4-FFF2-40B4-BE49-F238E27FC236}">
                <a16:creationId xmlns:a16="http://schemas.microsoft.com/office/drawing/2014/main" id="{E676E0AD-DC9C-4AD2-6C70-A752C9EF18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0676" y="15180565"/>
            <a:ext cx="2792221" cy="2174799"/>
          </a:xfrm>
          <a:prstGeom prst="rect">
            <a:avLst/>
          </a:prstGeom>
        </p:spPr>
      </p:pic>
      <p:pic>
        <p:nvPicPr>
          <p:cNvPr id="39" name="Picture 38" descr="A red and white electronic device&#10;&#10;AI-generated content may be incorrect.">
            <a:extLst>
              <a:ext uri="{FF2B5EF4-FFF2-40B4-BE49-F238E27FC236}">
                <a16:creationId xmlns:a16="http://schemas.microsoft.com/office/drawing/2014/main" id="{9372665B-8E0C-8C0F-F135-763D6E089E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0676" y="17852602"/>
            <a:ext cx="2755574" cy="25197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24FEBC-BE10-7193-CD39-94F31F33F0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29555" y="18127639"/>
            <a:ext cx="3350028" cy="2038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1" name="Picture 40" descr="A close-up of a light emitting diode&#10;&#10;AI-generated content may be incorrect.">
            <a:extLst>
              <a:ext uri="{FF2B5EF4-FFF2-40B4-BE49-F238E27FC236}">
                <a16:creationId xmlns:a16="http://schemas.microsoft.com/office/drawing/2014/main" id="{735EE585-8E03-D094-BC0F-F4CB8997208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376" y="21125715"/>
            <a:ext cx="3147842" cy="19806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2" name="Picture 41" descr="A red circuit board with black and white text&#10;&#10;AI-generated content may be incorrect.">
            <a:extLst>
              <a:ext uri="{FF2B5EF4-FFF2-40B4-BE49-F238E27FC236}">
                <a16:creationId xmlns:a16="http://schemas.microsoft.com/office/drawing/2014/main" id="{3306A33A-92A4-99DC-1A4F-D3F9E93D467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50878" y="15242234"/>
            <a:ext cx="2792221" cy="2362555"/>
          </a:xfrm>
          <a:prstGeom prst="rect">
            <a:avLst/>
          </a:prstGeom>
        </p:spPr>
      </p:pic>
      <p:pic>
        <p:nvPicPr>
          <p:cNvPr id="43" name="Picture 2" descr="TFT display of blue rectangles.">
            <a:extLst>
              <a:ext uri="{FF2B5EF4-FFF2-40B4-BE49-F238E27FC236}">
                <a16:creationId xmlns:a16="http://schemas.microsoft.com/office/drawing/2014/main" id="{1F8C13E0-01B4-6E97-AFC9-6836D4C22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147" y="20598323"/>
            <a:ext cx="3668997" cy="275365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2BE9016-773D-0E0D-5EE5-3AFBDF1D383D}"/>
              </a:ext>
            </a:extLst>
          </p:cNvPr>
          <p:cNvSpPr txBox="1"/>
          <p:nvPr/>
        </p:nvSpPr>
        <p:spPr>
          <a:xfrm>
            <a:off x="11900133" y="17912639"/>
            <a:ext cx="9113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How it works:</a:t>
            </a:r>
          </a:p>
          <a:p>
            <a:pPr algn="ctr"/>
            <a:r>
              <a:rPr lang="en-US" sz="3200" dirty="0"/>
              <a:t>The Dynamic Brake Light increases in brightness the quicker you are slowing down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AD0511D-7C3B-9CD0-FBC0-B2EE90AC021C}"/>
              </a:ext>
            </a:extLst>
          </p:cNvPr>
          <p:cNvSpPr txBox="1"/>
          <p:nvPr/>
        </p:nvSpPr>
        <p:spPr>
          <a:xfrm>
            <a:off x="22622482" y="17963701"/>
            <a:ext cx="9113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How it works:</a:t>
            </a:r>
          </a:p>
          <a:p>
            <a:pPr algn="ctr"/>
            <a:r>
              <a:rPr lang="en-US" sz="3200" dirty="0"/>
              <a:t>The Display Module takes kinematic inputs and displays them on the screen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23E27B4-B4D1-609A-B9D8-BEBAC2D86089}"/>
              </a:ext>
            </a:extLst>
          </p:cNvPr>
          <p:cNvSpPr txBox="1"/>
          <p:nvPr/>
        </p:nvSpPr>
        <p:spPr>
          <a:xfrm>
            <a:off x="3391927" y="15381982"/>
            <a:ext cx="2792221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dirty="0"/>
              <a:t>Accelerometer</a:t>
            </a:r>
          </a:p>
          <a:p>
            <a:r>
              <a:rPr lang="en-US" sz="3200" dirty="0"/>
              <a:t>ADXL335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1AF2AAF-5EEB-A867-E5DD-C6459195D339}"/>
              </a:ext>
            </a:extLst>
          </p:cNvPr>
          <p:cNvSpPr txBox="1"/>
          <p:nvPr/>
        </p:nvSpPr>
        <p:spPr>
          <a:xfrm>
            <a:off x="3292285" y="17926529"/>
            <a:ext cx="32759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ESP32 Thing Plus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CDF1A2D-7543-6605-9250-1369ED79F58A}"/>
              </a:ext>
            </a:extLst>
          </p:cNvPr>
          <p:cNvSpPr txBox="1"/>
          <p:nvPr/>
        </p:nvSpPr>
        <p:spPr>
          <a:xfrm>
            <a:off x="3904210" y="18990595"/>
            <a:ext cx="343337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Calibri"/>
                <a:ea typeface="Calibri"/>
                <a:cs typeface="Calibri"/>
              </a:rPr>
              <a:t>Lithium Ion Battery, 850 </a:t>
            </a:r>
            <a:r>
              <a:rPr lang="en-US" sz="3200" dirty="0" err="1">
                <a:latin typeface="Calibri"/>
                <a:ea typeface="Calibri"/>
                <a:cs typeface="Calibri"/>
              </a:rPr>
              <a:t>mAh</a:t>
            </a:r>
            <a:endParaRPr lang="en-US" sz="3200" dirty="0">
              <a:latin typeface="Calibri"/>
              <a:ea typeface="Calibri"/>
              <a:cs typeface="Calibri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CE14E5-BFE4-D884-00B8-2AA909DAC030}"/>
              </a:ext>
            </a:extLst>
          </p:cNvPr>
          <p:cNvSpPr txBox="1"/>
          <p:nvPr/>
        </p:nvSpPr>
        <p:spPr>
          <a:xfrm>
            <a:off x="3649529" y="21119927"/>
            <a:ext cx="375594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/>
              <a:t>Red LED</a:t>
            </a:r>
          </a:p>
          <a:p>
            <a:r>
              <a:rPr lang="en-US" sz="3200" dirty="0"/>
              <a:t>(10000mcd)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0D85D0E-459D-369B-7F82-1EB839BCE6A9}"/>
              </a:ext>
            </a:extLst>
          </p:cNvPr>
          <p:cNvSpPr txBox="1"/>
          <p:nvPr/>
        </p:nvSpPr>
        <p:spPr>
          <a:xfrm>
            <a:off x="4345098" y="16035129"/>
            <a:ext cx="360578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/>
              <a:t>Linear 3D </a:t>
            </a:r>
          </a:p>
          <a:p>
            <a:pPr algn="r"/>
            <a:r>
              <a:rPr lang="en-US" sz="3200" dirty="0"/>
              <a:t>Hall-Effect Sensor</a:t>
            </a:r>
          </a:p>
          <a:p>
            <a:pPr algn="r"/>
            <a:r>
              <a:rPr lang="en-US" sz="3200" dirty="0"/>
              <a:t>TMAG5273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1648DD4-48FD-650D-A153-F039D7B4DD77}"/>
              </a:ext>
            </a:extLst>
          </p:cNvPr>
          <p:cNvSpPr txBox="1"/>
          <p:nvPr/>
        </p:nvSpPr>
        <p:spPr>
          <a:xfrm>
            <a:off x="3302736" y="22577319"/>
            <a:ext cx="375896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/>
              <a:t>LCD TFT Display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0FFF01F6-935E-2D4C-632D-D4CD7886214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600439" y="236426"/>
            <a:ext cx="3918136" cy="2331043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C88F8708-5FE2-B4AE-973B-F5B9CC44788A}"/>
              </a:ext>
            </a:extLst>
          </p:cNvPr>
          <p:cNvGrpSpPr/>
          <p:nvPr/>
        </p:nvGrpSpPr>
        <p:grpSpPr>
          <a:xfrm>
            <a:off x="585032" y="26532193"/>
            <a:ext cx="4308083" cy="4677782"/>
            <a:chOff x="196049" y="12800999"/>
            <a:chExt cx="4308083" cy="4677782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AEF7663-DEFA-D3CA-06B8-E6F392783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24823" y="14466982"/>
              <a:ext cx="641086" cy="814217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E943413-F3D2-C675-1533-4DBE556A5543}"/>
                </a:ext>
              </a:extLst>
            </p:cNvPr>
            <p:cNvSpPr txBox="1"/>
            <p:nvPr/>
          </p:nvSpPr>
          <p:spPr>
            <a:xfrm>
              <a:off x="467365" y="12800999"/>
              <a:ext cx="2260476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dirty="0"/>
                <a:t>Accelerometer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11BFEF4-A817-2F08-1B14-CC2FCD428C78}"/>
                </a:ext>
              </a:extLst>
            </p:cNvPr>
            <p:cNvSpPr txBox="1"/>
            <p:nvPr/>
          </p:nvSpPr>
          <p:spPr>
            <a:xfrm>
              <a:off x="1553592" y="14239515"/>
              <a:ext cx="1589646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dirty="0"/>
                <a:t>Controller</a:t>
              </a:r>
              <a:endParaRPr lang="en-US" sz="20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7ED075-9B1B-52AD-BE88-CA0E6C149EBE}"/>
                </a:ext>
              </a:extLst>
            </p:cNvPr>
            <p:cNvSpPr txBox="1"/>
            <p:nvPr/>
          </p:nvSpPr>
          <p:spPr>
            <a:xfrm>
              <a:off x="2749648" y="15931924"/>
              <a:ext cx="1649407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dirty="0"/>
                <a:t>LED Array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201159E-D906-1731-2102-06B9DD8C3E0E}"/>
                </a:ext>
              </a:extLst>
            </p:cNvPr>
            <p:cNvSpPr/>
            <p:nvPr/>
          </p:nvSpPr>
          <p:spPr>
            <a:xfrm>
              <a:off x="1254963" y="14696784"/>
              <a:ext cx="1953272" cy="1054717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Process Data</a:t>
              </a:r>
            </a:p>
          </p:txBody>
        </p:sp>
        <p:sp>
          <p:nvSpPr>
            <p:cNvPr id="65" name="Flowchart: Display 64">
              <a:extLst>
                <a:ext uri="{FF2B5EF4-FFF2-40B4-BE49-F238E27FC236}">
                  <a16:creationId xmlns:a16="http://schemas.microsoft.com/office/drawing/2014/main" id="{3E9FAAEC-2CD5-1419-FAA7-BDF99165DEA8}"/>
                </a:ext>
              </a:extLst>
            </p:cNvPr>
            <p:cNvSpPr/>
            <p:nvPr/>
          </p:nvSpPr>
          <p:spPr>
            <a:xfrm>
              <a:off x="2477931" y="16424063"/>
              <a:ext cx="2026201" cy="1054718"/>
            </a:xfrm>
            <a:prstGeom prst="flowChartDisplay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Light Output</a:t>
              </a:r>
            </a:p>
          </p:txBody>
        </p:sp>
        <p:sp>
          <p:nvSpPr>
            <p:cNvPr id="66" name="Flowchart: Data 65">
              <a:extLst>
                <a:ext uri="{FF2B5EF4-FFF2-40B4-BE49-F238E27FC236}">
                  <a16:creationId xmlns:a16="http://schemas.microsoft.com/office/drawing/2014/main" id="{9D50F89C-F225-126A-348A-B56BD6FCEAED}"/>
                </a:ext>
              </a:extLst>
            </p:cNvPr>
            <p:cNvSpPr/>
            <p:nvPr/>
          </p:nvSpPr>
          <p:spPr>
            <a:xfrm>
              <a:off x="196049" y="13227292"/>
              <a:ext cx="2056355" cy="751560"/>
            </a:xfrm>
            <a:prstGeom prst="flowChartInputOutpu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collection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D6FC0E4-5BC6-2342-A568-9DCC906F7F3D}"/>
              </a:ext>
            </a:extLst>
          </p:cNvPr>
          <p:cNvGrpSpPr/>
          <p:nvPr/>
        </p:nvGrpSpPr>
        <p:grpSpPr>
          <a:xfrm>
            <a:off x="5983715" y="26075563"/>
            <a:ext cx="4832025" cy="5246605"/>
            <a:chOff x="758955" y="1193241"/>
            <a:chExt cx="4832025" cy="5246605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175B3BE-B599-AF1D-6A9E-2EC3A7FB0768}"/>
                </a:ext>
              </a:extLst>
            </p:cNvPr>
            <p:cNvSpPr txBox="1"/>
            <p:nvPr/>
          </p:nvSpPr>
          <p:spPr>
            <a:xfrm>
              <a:off x="810136" y="1193241"/>
              <a:ext cx="2619175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dirty="0"/>
                <a:t>Hall-Effect Sensor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C1A775C-70F6-9214-5963-77F0F37345C4}"/>
                </a:ext>
              </a:extLst>
            </p:cNvPr>
            <p:cNvSpPr txBox="1"/>
            <p:nvPr/>
          </p:nvSpPr>
          <p:spPr>
            <a:xfrm>
              <a:off x="2751897" y="3150889"/>
              <a:ext cx="1589646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400" dirty="0"/>
                <a:t>Controller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EE883F9-8167-3D4A-8006-29FA1768406C}"/>
                </a:ext>
              </a:extLst>
            </p:cNvPr>
            <p:cNvSpPr txBox="1"/>
            <p:nvPr/>
          </p:nvSpPr>
          <p:spPr>
            <a:xfrm>
              <a:off x="3813353" y="4985814"/>
              <a:ext cx="1649407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dirty="0"/>
                <a:t>LCD Display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1131CFC-3E96-448D-2B8A-89FCE4E6BDA7}"/>
                </a:ext>
              </a:extLst>
            </p:cNvPr>
            <p:cNvSpPr/>
            <p:nvPr/>
          </p:nvSpPr>
          <p:spPr>
            <a:xfrm>
              <a:off x="2498795" y="3554069"/>
              <a:ext cx="1953272" cy="1054717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User Interface and Kinematic Computations</a:t>
              </a:r>
            </a:p>
          </p:txBody>
        </p:sp>
        <p:sp>
          <p:nvSpPr>
            <p:cNvPr id="72" name="Flowchart: Display 71">
              <a:extLst>
                <a:ext uri="{FF2B5EF4-FFF2-40B4-BE49-F238E27FC236}">
                  <a16:creationId xmlns:a16="http://schemas.microsoft.com/office/drawing/2014/main" id="{5B99FDA9-760E-54BC-7CC0-62486F6AF6C9}"/>
                </a:ext>
              </a:extLst>
            </p:cNvPr>
            <p:cNvSpPr/>
            <p:nvPr/>
          </p:nvSpPr>
          <p:spPr>
            <a:xfrm>
              <a:off x="3564779" y="5385128"/>
              <a:ext cx="2026201" cy="1054718"/>
            </a:xfrm>
            <a:prstGeom prst="flowChartDisplay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</a:t>
              </a:r>
              <a:r>
                <a:rPr lang="en-US" sz="2000" dirty="0"/>
                <a:t>Configured</a:t>
              </a:r>
            </a:p>
            <a:p>
              <a:pPr algn="ctr"/>
              <a:r>
                <a:rPr lang="en-US" dirty="0"/>
                <a:t>Information</a:t>
              </a:r>
            </a:p>
          </p:txBody>
        </p:sp>
        <p:sp>
          <p:nvSpPr>
            <p:cNvPr id="73" name="Flowchart: Data 72">
              <a:extLst>
                <a:ext uri="{FF2B5EF4-FFF2-40B4-BE49-F238E27FC236}">
                  <a16:creationId xmlns:a16="http://schemas.microsoft.com/office/drawing/2014/main" id="{8E1806DB-D117-2137-974D-6903481A9E76}"/>
                </a:ext>
              </a:extLst>
            </p:cNvPr>
            <p:cNvSpPr/>
            <p:nvPr/>
          </p:nvSpPr>
          <p:spPr>
            <a:xfrm>
              <a:off x="758955" y="1622987"/>
              <a:ext cx="2056355" cy="751560"/>
            </a:xfrm>
            <a:prstGeom prst="flowChartInputOutput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collection</a:t>
              </a:r>
            </a:p>
          </p:txBody>
        </p:sp>
      </p:grpSp>
      <p:pic>
        <p:nvPicPr>
          <p:cNvPr id="74" name="Picture 73">
            <a:extLst>
              <a:ext uri="{FF2B5EF4-FFF2-40B4-BE49-F238E27FC236}">
                <a16:creationId xmlns:a16="http://schemas.microsoft.com/office/drawing/2014/main" id="{6634D5CF-975A-A74B-7224-B908C0D9204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50874" y="29893951"/>
            <a:ext cx="1046771" cy="1054717"/>
          </a:xfrm>
          <a:prstGeom prst="rect">
            <a:avLst/>
          </a:prstGeom>
        </p:spPr>
      </p:pic>
      <p:sp>
        <p:nvSpPr>
          <p:cNvPr id="75" name="Wave 74">
            <a:extLst>
              <a:ext uri="{FF2B5EF4-FFF2-40B4-BE49-F238E27FC236}">
                <a16:creationId xmlns:a16="http://schemas.microsoft.com/office/drawing/2014/main" id="{8CC8F324-EAC1-D87F-FC42-CC82CF5AEF25}"/>
              </a:ext>
            </a:extLst>
          </p:cNvPr>
          <p:cNvSpPr/>
          <p:nvPr/>
        </p:nvSpPr>
        <p:spPr>
          <a:xfrm>
            <a:off x="4732775" y="28497577"/>
            <a:ext cx="1649407" cy="846547"/>
          </a:xfrm>
          <a:prstGeom prst="wave">
            <a:avLst/>
          </a:prstGeom>
          <a:solidFill>
            <a:srgbClr val="0082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00384A98-C00B-EEE5-9855-D08D7B97BDB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59105" y="29709491"/>
            <a:ext cx="641086" cy="1240619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E89B5D3C-E9E3-2D4E-7BED-2036685EEBD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838938" y="27434106"/>
            <a:ext cx="707709" cy="1111205"/>
          </a:xfrm>
          <a:prstGeom prst="rect">
            <a:avLst/>
          </a:prstGeom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A06F7E7-778D-CA0A-D14C-F34869E63115}"/>
              </a:ext>
            </a:extLst>
          </p:cNvPr>
          <p:cNvCxnSpPr>
            <a:cxnSpLocks/>
          </p:cNvCxnSpPr>
          <p:nvPr/>
        </p:nvCxnSpPr>
        <p:spPr>
          <a:xfrm>
            <a:off x="6544075" y="28917292"/>
            <a:ext cx="9356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1A1355B-8B09-5252-2BAD-25938B226172}"/>
              </a:ext>
            </a:extLst>
          </p:cNvPr>
          <p:cNvCxnSpPr>
            <a:cxnSpLocks/>
          </p:cNvCxnSpPr>
          <p:nvPr/>
        </p:nvCxnSpPr>
        <p:spPr>
          <a:xfrm>
            <a:off x="3597218" y="29012393"/>
            <a:ext cx="9356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104EC685-9E57-D586-2E61-965CE4106C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506941"/>
              </p:ext>
            </p:extLst>
          </p:nvPr>
        </p:nvGraphicFramePr>
        <p:xfrm>
          <a:off x="33264857" y="16225866"/>
          <a:ext cx="10039406" cy="708507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5014672">
                  <a:extLst>
                    <a:ext uri="{9D8B030D-6E8A-4147-A177-3AD203B41FA5}">
                      <a16:colId xmlns:a16="http://schemas.microsoft.com/office/drawing/2014/main" val="1185690848"/>
                    </a:ext>
                  </a:extLst>
                </a:gridCol>
                <a:gridCol w="5024734">
                  <a:extLst>
                    <a:ext uri="{9D8B030D-6E8A-4147-A177-3AD203B41FA5}">
                      <a16:colId xmlns:a16="http://schemas.microsoft.com/office/drawing/2014/main" val="3039970548"/>
                    </a:ext>
                  </a:extLst>
                </a:gridCol>
              </a:tblGrid>
              <a:tr h="857783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>
                          <a:solidFill>
                            <a:srgbClr val="FFFFFF"/>
                          </a:solidFill>
                        </a:rPr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>
                          <a:solidFill>
                            <a:srgbClr val="FFFFFF"/>
                          </a:solidFill>
                        </a:rPr>
                        <a:t>Price (USD)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006228"/>
                  </a:ext>
                </a:extLst>
              </a:tr>
              <a:tr h="1111941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Triple Axis Accelerometer Breakout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$20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7787339"/>
                  </a:ext>
                </a:extLst>
              </a:tr>
              <a:tr h="66716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Linear 3D Hall-Effect Sensor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$7</a:t>
                      </a:r>
                      <a:endParaRPr 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04398"/>
                  </a:ext>
                </a:extLst>
              </a:tr>
              <a:tr h="1111941">
                <a:tc>
                  <a:txBody>
                    <a:bodyPr/>
                    <a:lstStyle/>
                    <a:p>
                      <a:pPr algn="ctr"/>
                      <a:r>
                        <a:rPr lang="en-US" sz="3200"/>
                        <a:t>LED – Super Bright Red (25 Pack)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$5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8139089"/>
                  </a:ext>
                </a:extLst>
              </a:tr>
              <a:tr h="66716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/>
                        <a:t>Qwiic</a:t>
                      </a:r>
                      <a:r>
                        <a:rPr lang="en-US" sz="3200" dirty="0"/>
                        <a:t> Cable Kit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$13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8104094"/>
                  </a:ext>
                </a:extLst>
              </a:tr>
              <a:tr h="66716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Capacitor Kit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$12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1877081"/>
                  </a:ext>
                </a:extLst>
              </a:tr>
              <a:tr h="66716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Color TFT LCD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$25</a:t>
                      </a:r>
                      <a:endParaRPr lang="en-US" sz="3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5913419"/>
                  </a:ext>
                </a:extLst>
              </a:tr>
              <a:tr h="667587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Thing Plus – ESP32 WROOM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$25 x2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9571808"/>
                  </a:ext>
                </a:extLst>
              </a:tr>
              <a:tr h="66716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600" b="1" dirty="0"/>
                        <a:t>$132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5638793"/>
                  </a:ext>
                </a:extLst>
              </a:tr>
            </a:tbl>
          </a:graphicData>
        </a:graphic>
      </p:graphicFrame>
      <p:pic>
        <p:nvPicPr>
          <p:cNvPr id="82" name="Picture 81">
            <a:extLst>
              <a:ext uri="{FF2B5EF4-FFF2-40B4-BE49-F238E27FC236}">
                <a16:creationId xmlns:a16="http://schemas.microsoft.com/office/drawing/2014/main" id="{76B5BA36-A762-5BF6-D173-19643701EF0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870485" y="242168"/>
            <a:ext cx="3054747" cy="22430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842F50-E718-4154-262D-EAEB64DAC44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788912" y="25230471"/>
            <a:ext cx="8593289" cy="52545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13F4EE1-2C0E-A44F-F3ED-8280179C0EE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2943080" y="27580005"/>
            <a:ext cx="7027830" cy="45762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0A78C90-9B92-E5E7-F0D6-AC7267F28DA6}"/>
              </a:ext>
            </a:extLst>
          </p:cNvPr>
          <p:cNvSpPr txBox="1"/>
          <p:nvPr/>
        </p:nvSpPr>
        <p:spPr>
          <a:xfrm>
            <a:off x="2570757" y="264342"/>
            <a:ext cx="61255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/>
              <a:t>Check out our GitHub!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B92C9DB-1B25-03D7-4A98-B2C5AEB128F1}"/>
              </a:ext>
            </a:extLst>
          </p:cNvPr>
          <p:cNvSpPr txBox="1"/>
          <p:nvPr/>
        </p:nvSpPr>
        <p:spPr>
          <a:xfrm>
            <a:off x="34861424" y="296067"/>
            <a:ext cx="56526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ECEN 1400 Fall 2025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20124C4-607F-5497-0435-0CDE321F6F3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2" r="-80"/>
          <a:stretch>
            <a:fillRect/>
          </a:stretch>
        </p:blipFill>
        <p:spPr>
          <a:xfrm>
            <a:off x="11604135" y="10592659"/>
            <a:ext cx="5135068" cy="5866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4DFB308F-01A7-C49E-9C59-929D3344B11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8" t="24704" r="16875" b="22677"/>
          <a:stretch>
            <a:fillRect/>
          </a:stretch>
        </p:blipFill>
        <p:spPr>
          <a:xfrm>
            <a:off x="15679570" y="13474201"/>
            <a:ext cx="5887703" cy="4249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F3DE6714-AB17-672A-FA43-741CB3BFF68D}"/>
              </a:ext>
            </a:extLst>
          </p:cNvPr>
          <p:cNvSpPr txBox="1"/>
          <p:nvPr/>
        </p:nvSpPr>
        <p:spPr>
          <a:xfrm>
            <a:off x="22383381" y="21666949"/>
            <a:ext cx="9655653" cy="6769442"/>
          </a:xfrm>
          <a:prstGeom prst="rect">
            <a:avLst/>
          </a:prstGeom>
          <a:solidFill>
            <a:schemeClr val="bg1"/>
          </a:solidFill>
          <a:effectLst>
            <a:outerShdw blurRad="1397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4583272E-A5BE-8EAE-E219-08FF645DB0B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2664594" y="21934018"/>
            <a:ext cx="8969517" cy="6233700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F49A1B6F-C640-2D19-514D-01E72B20E73E}"/>
              </a:ext>
            </a:extLst>
          </p:cNvPr>
          <p:cNvSpPr txBox="1"/>
          <p:nvPr/>
        </p:nvSpPr>
        <p:spPr>
          <a:xfrm>
            <a:off x="22383381" y="28545311"/>
            <a:ext cx="965565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Braked at low, medium and high braking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Used braking data to quantify voltage reading the accelerometer gives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id="{B4C5320E-0C28-7570-1AE6-1103790F074C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3321966" y="10976157"/>
            <a:ext cx="7714755" cy="6379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BAFAD8FB-A32F-8FC4-FF8A-CD91BB8599C7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49376" y="385470"/>
            <a:ext cx="2208689" cy="220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47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19087</TotalTime>
  <Words>312</Words>
  <Application>Microsoft Office PowerPoint</Application>
  <PresentationFormat>Custom</PresentationFormat>
  <Paragraphs>96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Mitchell vallis</dc:creator>
  <cp:lastModifiedBy>Mitchell vallis</cp:lastModifiedBy>
  <cp:revision>10</cp:revision>
  <dcterms:created xsi:type="dcterms:W3CDTF">2025-10-27T22:09:21Z</dcterms:created>
  <dcterms:modified xsi:type="dcterms:W3CDTF">2025-11-11T04:59:30Z</dcterms:modified>
</cp:coreProperties>
</file>

<file path=docProps/thumbnail.jpeg>
</file>